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95C0B-13F1-478E-9493-07911BAC14D2}" type="datetimeFigureOut">
              <a:rPr lang="en-US" smtClean="0"/>
              <a:t>10/18/2022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9F1CE-D431-4B49-B769-EFBFB759471E}" type="slidenum">
              <a:rPr lang="en-US" smtClean="0"/>
              <a:t>‹#›</a:t>
            </a:fld>
            <a:endParaRPr lang="en-US"/>
          </a:p>
        </p:txBody>
      </p:sp>
    </p:spTree>
    <p:extLst>
      <p:ext uri="{BB962C8B-B14F-4D97-AF65-F5344CB8AC3E}">
        <p14:creationId xmlns:p14="http://schemas.microsoft.com/office/powerpoint/2010/main" val="2133253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10/18/2022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10/18/2022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4601716"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pPr algn="ctr"/>
            <a:r>
              <a:rPr lang="ar-EG" b="1" dirty="0"/>
              <a:t>البيئة وأنواعها</a:t>
            </a:r>
            <a:endParaRPr lang="en-US" b="1" dirty="0"/>
          </a:p>
        </p:txBody>
      </p:sp>
    </p:spTree>
    <p:extLst>
      <p:ext uri="{BB962C8B-B14F-4D97-AF65-F5344CB8AC3E}">
        <p14:creationId xmlns:p14="http://schemas.microsoft.com/office/powerpoint/2010/main" val="1818429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14102" y="381000"/>
            <a:ext cx="8172698" cy="6138741"/>
          </a:xfrm>
          <a:prstGeom prst="rect">
            <a:avLst/>
          </a:prstGeom>
        </p:spPr>
      </p:pic>
    </p:spTree>
    <p:extLst>
      <p:ext uri="{BB962C8B-B14F-4D97-AF65-F5344CB8AC3E}">
        <p14:creationId xmlns:p14="http://schemas.microsoft.com/office/powerpoint/2010/main" val="527816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12656" y="304800"/>
            <a:ext cx="8217242" cy="6172199"/>
          </a:xfrm>
          <a:prstGeom prst="rect">
            <a:avLst/>
          </a:prstGeom>
        </p:spPr>
      </p:pic>
    </p:spTree>
    <p:extLst>
      <p:ext uri="{BB962C8B-B14F-4D97-AF65-F5344CB8AC3E}">
        <p14:creationId xmlns:p14="http://schemas.microsoft.com/office/powerpoint/2010/main" val="404287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543800" cy="5562600"/>
          </a:xfrm>
        </p:spPr>
        <p:txBody>
          <a:bodyPr>
            <a:noAutofit/>
          </a:bodyPr>
          <a:lstStyle/>
          <a:p>
            <a:pPr marL="68580" indent="0" algn="justLow" rtl="1" fontAlgn="base">
              <a:buNone/>
            </a:pPr>
            <a:r>
              <a:rPr lang="ar-SA" sz="1800" b="1" dirty="0">
                <a:solidFill>
                  <a:srgbClr val="C00000"/>
                </a:solidFill>
                <a:effectLst>
                  <a:outerShdw blurRad="38100" dist="38100" dir="2700000" algn="tl">
                    <a:srgbClr val="000000">
                      <a:alpha val="43137"/>
                    </a:srgbClr>
                  </a:outerShdw>
                </a:effectLst>
              </a:rPr>
              <a:t> البيئة المصنعة ( المبنية – الحضارية )</a:t>
            </a:r>
          </a:p>
          <a:p>
            <a:pPr marL="68580" indent="0" algn="justLow" rtl="1" fontAlgn="base">
              <a:buNone/>
            </a:pPr>
            <a:endParaRPr lang="ar-EG" sz="1800" b="1" dirty="0">
              <a:solidFill>
                <a:srgbClr val="C00000"/>
              </a:solidFill>
              <a:effectLst>
                <a:outerShdw blurRad="38100" dist="38100" dir="2700000" algn="tl">
                  <a:srgbClr val="000000">
                    <a:alpha val="43137"/>
                  </a:srgbClr>
                </a:outerShdw>
              </a:effectLst>
            </a:endParaRPr>
          </a:p>
          <a:p>
            <a:pPr marL="68580" indent="0" algn="justLow" rtl="1">
              <a:buNone/>
            </a:pPr>
            <a:r>
              <a:rPr lang="ar-SA" sz="1800" dirty="0"/>
              <a:t>ويقصد بها كل ما أضافه الإنسان من عناصر أومعطيات بيئية تمثل نتاج تفاعله واستغلاله لموارد بيئته الطبيعية ومن أمثلتها العمران وطرق النقل والمواصلات والمصانع.... </a:t>
            </a:r>
          </a:p>
          <a:p>
            <a:pPr marL="68580" indent="0" algn="justLow" rtl="1">
              <a:buNone/>
            </a:pPr>
            <a:r>
              <a:rPr lang="ar-SA" sz="1800" dirty="0"/>
              <a:t>وتتباين البيئة المشيدة تبعا لإختلاف درجة التحضر البشري من ناحية ونمط الكثافة السكانية من ناحية أخرى. </a:t>
            </a:r>
          </a:p>
          <a:p>
            <a:pPr marL="68580" indent="0" algn="justLow" rtl="1">
              <a:buNone/>
            </a:pPr>
            <a:endParaRPr lang="ar-SA" sz="1800" dirty="0"/>
          </a:p>
          <a:p>
            <a:pPr marL="68580" indent="0" algn="justLow" rtl="1">
              <a:buNone/>
            </a:pPr>
            <a:r>
              <a:rPr lang="ar-SA" sz="1800" dirty="0"/>
              <a:t>البيئة المشيدة ترتبط أساسا بالإنسان وتتصف بالديناميكية والتغيير المستمر بعكس البيئة الطبيعية التي تتسم بالثبات النسبي والتغير البطيء جدا</a:t>
            </a:r>
          </a:p>
          <a:p>
            <a:pPr marL="68580" indent="0" algn="justLow" rtl="1">
              <a:buNone/>
            </a:pPr>
            <a:endParaRPr lang="ar-SA" sz="1800" dirty="0"/>
          </a:p>
          <a:p>
            <a:pPr marL="68580" indent="0" algn="justLow" rtl="1">
              <a:buNone/>
            </a:pPr>
            <a:r>
              <a:rPr lang="ar-SA" sz="1800" dirty="0"/>
              <a:t>فمن خصائص البيئات المشيدة تتغير من وقت لآخر وبشكل سريع أحيانا تبعا للتغير والتطور العلمي والتقني الذي يحققه الإنسان</a:t>
            </a:r>
            <a:endParaRPr lang="en-US" sz="1800" dirty="0"/>
          </a:p>
        </p:txBody>
      </p:sp>
    </p:spTree>
    <p:extLst>
      <p:ext uri="{BB962C8B-B14F-4D97-AF65-F5344CB8AC3E}">
        <p14:creationId xmlns:p14="http://schemas.microsoft.com/office/powerpoint/2010/main" val="856220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14102" y="381000"/>
            <a:ext cx="8115795" cy="6095999"/>
          </a:xfrm>
          <a:prstGeom prst="rect">
            <a:avLst/>
          </a:prstGeom>
        </p:spPr>
      </p:pic>
    </p:spTree>
    <p:extLst>
      <p:ext uri="{BB962C8B-B14F-4D97-AF65-F5344CB8AC3E}">
        <p14:creationId xmlns:p14="http://schemas.microsoft.com/office/powerpoint/2010/main" val="614573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7200" y="338259"/>
            <a:ext cx="8229600" cy="6181482"/>
          </a:xfrm>
          <a:prstGeom prst="rect">
            <a:avLst/>
          </a:prstGeom>
        </p:spPr>
      </p:pic>
    </p:spTree>
    <p:extLst>
      <p:ext uri="{BB962C8B-B14F-4D97-AF65-F5344CB8AC3E}">
        <p14:creationId xmlns:p14="http://schemas.microsoft.com/office/powerpoint/2010/main" val="2849749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6015D4A-CBD8-B686-A792-BE13D7E373C6}"/>
              </a:ext>
            </a:extLst>
          </p:cNvPr>
          <p:cNvSpPr>
            <a:spLocks noGrp="1"/>
          </p:cNvSpPr>
          <p:nvPr>
            <p:ph type="title"/>
          </p:nvPr>
        </p:nvSpPr>
        <p:spPr/>
        <p:txBody>
          <a:bodyPr>
            <a:normAutofit fontScale="90000"/>
          </a:bodyPr>
          <a:lstStyle/>
          <a:p>
            <a:pPr algn="ctr"/>
            <a:r>
              <a:rPr lang="ar-SA" b="1" dirty="0">
                <a:highlight>
                  <a:srgbClr val="FFFF00"/>
                </a:highlight>
              </a:rPr>
              <a:t>المطلوب:</a:t>
            </a:r>
            <a:br>
              <a:rPr lang="ar-SA" b="1" dirty="0">
                <a:highlight>
                  <a:srgbClr val="FFFF00"/>
                </a:highlight>
              </a:rPr>
            </a:br>
            <a:endParaRPr lang="en-US" b="1" dirty="0">
              <a:highlight>
                <a:srgbClr val="FFFF00"/>
              </a:highlight>
            </a:endParaRPr>
          </a:p>
        </p:txBody>
      </p:sp>
      <p:sp>
        <p:nvSpPr>
          <p:cNvPr id="3" name="عنصر نائب للمحتوى 2">
            <a:extLst>
              <a:ext uri="{FF2B5EF4-FFF2-40B4-BE49-F238E27FC236}">
                <a16:creationId xmlns:a16="http://schemas.microsoft.com/office/drawing/2014/main" id="{BE618FFF-95BA-5541-9BA9-0F4D89F98856}"/>
              </a:ext>
            </a:extLst>
          </p:cNvPr>
          <p:cNvSpPr>
            <a:spLocks noGrp="1"/>
          </p:cNvSpPr>
          <p:nvPr>
            <p:ph idx="1"/>
          </p:nvPr>
        </p:nvSpPr>
        <p:spPr/>
        <p:txBody>
          <a:bodyPr/>
          <a:lstStyle/>
          <a:p>
            <a:pPr algn="justLow" rtl="1"/>
            <a:r>
              <a:rPr lang="ar-SA" dirty="0"/>
              <a:t>بحث عن دور الانسان عموما والمعماري خصوصا (معماريا) في الحفاظ علي كل محيط من المحيطات البيئية</a:t>
            </a:r>
            <a:endParaRPr lang="en-US" dirty="0"/>
          </a:p>
        </p:txBody>
      </p:sp>
    </p:spTree>
    <p:extLst>
      <p:ext uri="{BB962C8B-B14F-4D97-AF65-F5344CB8AC3E}">
        <p14:creationId xmlns:p14="http://schemas.microsoft.com/office/powerpoint/2010/main" val="2482226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14102" y="381000"/>
            <a:ext cx="8115795" cy="6095999"/>
          </a:xfrm>
          <a:prstGeom prst="rect">
            <a:avLst/>
          </a:prstGeom>
        </p:spPr>
      </p:pic>
    </p:spTree>
    <p:extLst>
      <p:ext uri="{BB962C8B-B14F-4D97-AF65-F5344CB8AC3E}">
        <p14:creationId xmlns:p14="http://schemas.microsoft.com/office/powerpoint/2010/main" val="3367174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056" y="762000"/>
            <a:ext cx="7024744" cy="494264"/>
          </a:xfrm>
        </p:spPr>
        <p:txBody>
          <a:bodyPr>
            <a:normAutofit fontScale="90000"/>
          </a:bodyPr>
          <a:lstStyle/>
          <a:p>
            <a:pPr algn="justLow" rtl="1"/>
            <a:r>
              <a:rPr lang="ar-SA" sz="2800" b="1" dirty="0"/>
              <a:t>البيئة ومفهومها وعلاقتها بالإنسان</a:t>
            </a:r>
            <a:endParaRPr lang="en-US" sz="2800" dirty="0"/>
          </a:p>
        </p:txBody>
      </p:sp>
      <p:sp>
        <p:nvSpPr>
          <p:cNvPr id="3" name="Content Placeholder 2"/>
          <p:cNvSpPr>
            <a:spLocks noGrp="1"/>
          </p:cNvSpPr>
          <p:nvPr>
            <p:ph idx="1"/>
          </p:nvPr>
        </p:nvSpPr>
        <p:spPr>
          <a:xfrm>
            <a:off x="533400" y="1219200"/>
            <a:ext cx="7848600" cy="5257800"/>
          </a:xfrm>
          <a:ln>
            <a:solidFill>
              <a:schemeClr val="accent1"/>
            </a:solidFill>
          </a:ln>
        </p:spPr>
        <p:txBody>
          <a:bodyPr>
            <a:noAutofit/>
          </a:bodyPr>
          <a:lstStyle/>
          <a:p>
            <a:pPr algn="justLow" rtl="1"/>
            <a:r>
              <a:rPr lang="ar-SA" dirty="0">
                <a:solidFill>
                  <a:srgbClr val="7B7B7B"/>
                </a:solidFill>
                <a:latin typeface="helvetica neue"/>
              </a:rPr>
              <a:t>البيئة لفظة شائعة الاستخدام يرتبط مدلولها بنمط العلاقة بينها وبين مستخدمها فنقول:- البيئة الزرعية، والبيئة الصناعية، والبيئة الصحية، والبيئة الاجتماعية والبيئة الثقافية، والسياسية.... ويعنى ذلك علاقة النشاطات البشرية المتعلقة بهذه المجالات..</a:t>
            </a:r>
            <a:endParaRPr lang="en-US" dirty="0">
              <a:solidFill>
                <a:srgbClr val="7B7B7B"/>
              </a:solidFill>
              <a:latin typeface="helvetica neue"/>
            </a:endParaRPr>
          </a:p>
          <a:p>
            <a:pPr marL="68580" indent="0" algn="justLow" rtl="1">
              <a:buNone/>
            </a:pPr>
            <a:r>
              <a:rPr lang="ar-EG" b="1" dirty="0">
                <a:solidFill>
                  <a:srgbClr val="7B7B7B"/>
                </a:solidFill>
                <a:latin typeface="helvetica neue"/>
              </a:rPr>
              <a:t>		</a:t>
            </a:r>
            <a:r>
              <a:rPr lang="en-US" b="1" u="sng" dirty="0">
                <a:solidFill>
                  <a:srgbClr val="7B7B7B"/>
                </a:solidFill>
                <a:effectLst>
                  <a:outerShdw blurRad="38100" dist="38100" dir="2700000" algn="tl">
                    <a:srgbClr val="000000">
                      <a:alpha val="43137"/>
                    </a:srgbClr>
                  </a:outerShdw>
                </a:effectLst>
                <a:latin typeface="helvetica neue"/>
              </a:rPr>
              <a:t>Ecology </a:t>
            </a:r>
            <a:r>
              <a:rPr lang="ar-SA" b="1" u="sng" dirty="0">
                <a:solidFill>
                  <a:srgbClr val="7B7B7B"/>
                </a:solidFill>
                <a:effectLst>
                  <a:outerShdw blurRad="38100" dist="38100" dir="2700000" algn="tl">
                    <a:srgbClr val="000000">
                      <a:alpha val="43137"/>
                    </a:srgbClr>
                  </a:outerShdw>
                </a:effectLst>
                <a:latin typeface="helvetica neue"/>
              </a:rPr>
              <a:t> </a:t>
            </a:r>
            <a:r>
              <a:rPr lang="ar-EG" b="1" u="sng" dirty="0">
                <a:solidFill>
                  <a:srgbClr val="7B7B7B"/>
                </a:solidFill>
                <a:effectLst>
                  <a:outerShdw blurRad="38100" dist="38100" dir="2700000" algn="tl">
                    <a:srgbClr val="000000">
                      <a:alpha val="43137"/>
                    </a:srgbClr>
                  </a:outerShdw>
                </a:effectLst>
                <a:latin typeface="helvetica neue"/>
              </a:rPr>
              <a:t>....................</a:t>
            </a:r>
            <a:r>
              <a:rPr lang="ar-SA" b="1" u="sng" dirty="0">
                <a:solidFill>
                  <a:srgbClr val="7B7B7B"/>
                </a:solidFill>
                <a:effectLst>
                  <a:outerShdw blurRad="38100" dist="38100" dir="2700000" algn="tl">
                    <a:srgbClr val="000000">
                      <a:alpha val="43137"/>
                    </a:srgbClr>
                  </a:outerShdw>
                </a:effectLst>
                <a:latin typeface="helvetica neue"/>
              </a:rPr>
              <a:t>"علم البيئة" </a:t>
            </a:r>
          </a:p>
          <a:p>
            <a:pPr algn="justLow" rtl="1"/>
            <a:r>
              <a:rPr lang="ar-SA" dirty="0">
                <a:solidFill>
                  <a:srgbClr val="7B7B7B"/>
                </a:solidFill>
                <a:latin typeface="helvetica neue"/>
              </a:rPr>
              <a:t>"العلم الذي يدرس علاقة الكائنات الحية بالوسط الذي تعيش فيه ويهتم هذا العلم بالكائنات الحية وتغذيتها، وطرق معيشتها وتواجدها في مجتمعات أو تجمعات سكنية أو شعوب، كما يتضمن أيضاَ دراسة العوامل غير الحية مثل خصائص المناخ (الحرارة، الرطوبة، الإشعاعات، غازات المياه والهواء) والخصائص الفيزيائية والكيميائية للأرض والماء والهواء.</a:t>
            </a:r>
            <a:endParaRPr lang="ar-EG" dirty="0">
              <a:solidFill>
                <a:srgbClr val="7B7B7B"/>
              </a:solidFill>
              <a:latin typeface="helvetica neue"/>
            </a:endParaRPr>
          </a:p>
        </p:txBody>
      </p:sp>
    </p:spTree>
    <p:extLst>
      <p:ext uri="{BB962C8B-B14F-4D97-AF65-F5344CB8AC3E}">
        <p14:creationId xmlns:p14="http://schemas.microsoft.com/office/powerpoint/2010/main" val="326678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056" y="762000"/>
            <a:ext cx="7024744" cy="494264"/>
          </a:xfrm>
        </p:spPr>
        <p:txBody>
          <a:bodyPr>
            <a:normAutofit fontScale="90000"/>
          </a:bodyPr>
          <a:lstStyle/>
          <a:p>
            <a:pPr algn="justLow" rtl="1"/>
            <a:r>
              <a:rPr lang="ar-SA" sz="2800" b="1" dirty="0"/>
              <a:t>البيئة ومفهومها وعلاقتها بالإنسان</a:t>
            </a:r>
            <a:endParaRPr lang="en-US" sz="2800" dirty="0"/>
          </a:p>
        </p:txBody>
      </p:sp>
      <p:sp>
        <p:nvSpPr>
          <p:cNvPr id="3" name="Content Placeholder 2"/>
          <p:cNvSpPr>
            <a:spLocks noGrp="1"/>
          </p:cNvSpPr>
          <p:nvPr>
            <p:ph idx="1"/>
          </p:nvPr>
        </p:nvSpPr>
        <p:spPr>
          <a:xfrm>
            <a:off x="533400" y="1219200"/>
            <a:ext cx="7848600" cy="5257800"/>
          </a:xfrm>
          <a:ln>
            <a:solidFill>
              <a:schemeClr val="accent1"/>
            </a:solidFill>
          </a:ln>
        </p:spPr>
        <p:txBody>
          <a:bodyPr>
            <a:noAutofit/>
          </a:bodyPr>
          <a:lstStyle/>
          <a:p>
            <a:pPr algn="justLow" rtl="1"/>
            <a:endParaRPr lang="ar-SA" dirty="0">
              <a:solidFill>
                <a:srgbClr val="7B7B7B"/>
              </a:solidFill>
              <a:latin typeface="helvetica neue"/>
            </a:endParaRPr>
          </a:p>
          <a:p>
            <a:pPr algn="justLow" rtl="1"/>
            <a:r>
              <a:rPr lang="ar-SA" b="1" u="sng" dirty="0">
                <a:solidFill>
                  <a:srgbClr val="7B7B7B"/>
                </a:solidFill>
                <a:effectLst>
                  <a:outerShdw blurRad="38100" dist="38100" dir="2700000" algn="tl">
                    <a:srgbClr val="000000">
                      <a:alpha val="43137"/>
                    </a:srgbClr>
                  </a:outerShdw>
                </a:effectLst>
                <a:latin typeface="helvetica neue"/>
              </a:rPr>
              <a:t>مفهوم البيئة </a:t>
            </a:r>
            <a:r>
              <a:rPr lang="ar-SA" dirty="0">
                <a:solidFill>
                  <a:srgbClr val="7B7B7B"/>
                </a:solidFill>
                <a:latin typeface="helvetica neue"/>
              </a:rPr>
              <a:t>يشمل جميع الظروف والعوامل الخارجية التي تعيش فيها الكائنات الحية وتؤثر في العمليات التي تقوم بها. </a:t>
            </a:r>
            <a:endParaRPr lang="ar-EG" dirty="0">
              <a:solidFill>
                <a:srgbClr val="7B7B7B"/>
              </a:solidFill>
              <a:latin typeface="helvetica neue"/>
            </a:endParaRPr>
          </a:p>
          <a:p>
            <a:pPr algn="justLow" rtl="1"/>
            <a:endParaRPr lang="ar-EG" dirty="0">
              <a:solidFill>
                <a:srgbClr val="7B7B7B"/>
              </a:solidFill>
              <a:latin typeface="helvetica neue"/>
            </a:endParaRPr>
          </a:p>
          <a:p>
            <a:pPr algn="justLow" rtl="1"/>
            <a:r>
              <a:rPr lang="ar-SA" b="1" u="sng" dirty="0">
                <a:solidFill>
                  <a:srgbClr val="7B7B7B"/>
                </a:solidFill>
                <a:effectLst>
                  <a:outerShdw blurRad="38100" dist="38100" dir="2700000" algn="tl">
                    <a:srgbClr val="000000">
                      <a:alpha val="43137"/>
                    </a:srgbClr>
                  </a:outerShdw>
                </a:effectLst>
                <a:latin typeface="helvetica neue"/>
              </a:rPr>
              <a:t>بمعني أخر </a:t>
            </a:r>
            <a:r>
              <a:rPr lang="ar-SA" dirty="0">
                <a:solidFill>
                  <a:srgbClr val="7B7B7B"/>
                </a:solidFill>
                <a:latin typeface="helvetica neue"/>
              </a:rPr>
              <a:t>"الإطار الذي يعيش فيه </a:t>
            </a:r>
            <a:r>
              <a:rPr lang="ar-EG" dirty="0">
                <a:solidFill>
                  <a:srgbClr val="7B7B7B"/>
                </a:solidFill>
                <a:latin typeface="helvetica neue"/>
              </a:rPr>
              <a:t>الإنسان </a:t>
            </a:r>
            <a:r>
              <a:rPr lang="ar-SA" dirty="0">
                <a:solidFill>
                  <a:srgbClr val="7B7B7B"/>
                </a:solidFill>
                <a:latin typeface="helvetica neue"/>
              </a:rPr>
              <a:t>والذي يحتوي على التربة والماء والهواء وما يتضمنه كل عنصر من هذه العناصر الثلاثة من مكونات جمادية، وكائنات تنبض بالحياة. وما يسود هذا الإطار من مظاهر شتى من طقس ومناخ ورياح وأمطار وجاذبية و مغناطيسية..الخ ومن علاقات متبادلة بين هذه العناصر.</a:t>
            </a:r>
          </a:p>
        </p:txBody>
      </p:sp>
    </p:spTree>
    <p:extLst>
      <p:ext uri="{BB962C8B-B14F-4D97-AF65-F5344CB8AC3E}">
        <p14:creationId xmlns:p14="http://schemas.microsoft.com/office/powerpoint/2010/main" val="2401148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143001"/>
            <a:ext cx="6777317" cy="4876800"/>
          </a:xfrm>
        </p:spPr>
        <p:txBody>
          <a:bodyPr>
            <a:normAutofit/>
          </a:bodyPr>
          <a:lstStyle/>
          <a:p>
            <a:pPr algn="justLow" rtl="1"/>
            <a:r>
              <a:rPr lang="ar-SA" b="1" u="sng" dirty="0">
                <a:solidFill>
                  <a:srgbClr val="7B7B7B"/>
                </a:solidFill>
                <a:effectLst>
                  <a:outerShdw blurRad="38100" dist="38100" dir="2700000" algn="tl">
                    <a:srgbClr val="000000">
                      <a:alpha val="43137"/>
                    </a:srgbClr>
                  </a:outerShdw>
                </a:effectLst>
                <a:latin typeface="helvetica neue"/>
              </a:rPr>
              <a:t>بمفهوم شمولي :</a:t>
            </a:r>
            <a:r>
              <a:rPr lang="ar-EG" dirty="0">
                <a:solidFill>
                  <a:srgbClr val="7B7B7B"/>
                </a:solidFill>
                <a:latin typeface="helvetica neue"/>
              </a:rPr>
              <a:t>تعتبر البيئة أحد أهم فروع العلوم التي تختص بالكائنات الحية، وتعرف البيئة بأنها كل ما يحيط بالكائن الحي وتؤثر فيه</a:t>
            </a:r>
            <a:r>
              <a:rPr lang="ar-SA" dirty="0">
                <a:solidFill>
                  <a:srgbClr val="7B7B7B"/>
                </a:solidFill>
                <a:latin typeface="helvetica neue"/>
              </a:rPr>
              <a:t> </a:t>
            </a:r>
            <a:r>
              <a:rPr lang="ar-EG" dirty="0">
                <a:solidFill>
                  <a:srgbClr val="7B7B7B"/>
                </a:solidFill>
                <a:latin typeface="helvetica neue"/>
              </a:rPr>
              <a:t> </a:t>
            </a:r>
            <a:r>
              <a:rPr lang="ar-SA" dirty="0">
                <a:solidFill>
                  <a:srgbClr val="7B7B7B"/>
                </a:solidFill>
                <a:latin typeface="helvetica neue"/>
              </a:rPr>
              <a:t>(</a:t>
            </a:r>
            <a:r>
              <a:rPr lang="ar-EG" dirty="0">
                <a:solidFill>
                  <a:srgbClr val="7B7B7B"/>
                </a:solidFill>
                <a:latin typeface="helvetica neue"/>
              </a:rPr>
              <a:t>الماء والهواء، والتربة والمعادن والمناخ …إلخ.</a:t>
            </a:r>
            <a:r>
              <a:rPr lang="ar-SA" dirty="0">
                <a:solidFill>
                  <a:srgbClr val="7B7B7B"/>
                </a:solidFill>
                <a:latin typeface="helvetica neue"/>
              </a:rPr>
              <a:t>)</a:t>
            </a:r>
            <a:endParaRPr lang="ar-EG" dirty="0">
              <a:solidFill>
                <a:srgbClr val="7B7B7B"/>
              </a:solidFill>
              <a:latin typeface="helvetica neue"/>
            </a:endParaRPr>
          </a:p>
          <a:p>
            <a:pPr algn="justLow" rtl="1"/>
            <a:endParaRPr lang="ar-EG" dirty="0"/>
          </a:p>
          <a:p>
            <a:pPr algn="justLow" rtl="1"/>
            <a:r>
              <a:rPr lang="ar-EG" dirty="0">
                <a:solidFill>
                  <a:srgbClr val="7B7B7B"/>
                </a:solidFill>
                <a:latin typeface="helvetica neue"/>
              </a:rPr>
              <a:t>نحن بصدد دراسة البيئة ومكوناتها، وأنواع البيئة، والعناصر التي تؤثر في البيئة، والدور الذي يقوم به الإنسان للحفاظ على البيئة.</a:t>
            </a:r>
            <a:br>
              <a:rPr lang="ar-EG" dirty="0"/>
            </a:br>
            <a:endParaRPr lang="en-US" dirty="0"/>
          </a:p>
        </p:txBody>
      </p:sp>
    </p:spTree>
    <p:extLst>
      <p:ext uri="{BB962C8B-B14F-4D97-AF65-F5344CB8AC3E}">
        <p14:creationId xmlns:p14="http://schemas.microsoft.com/office/powerpoint/2010/main" val="2183447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056" y="685800"/>
            <a:ext cx="7024744" cy="722864"/>
          </a:xfrm>
        </p:spPr>
        <p:txBody>
          <a:bodyPr>
            <a:normAutofit/>
          </a:bodyPr>
          <a:lstStyle/>
          <a:p>
            <a:pPr algn="r" rtl="1"/>
            <a:r>
              <a:rPr lang="ar-EG" sz="3200" b="1" dirty="0">
                <a:solidFill>
                  <a:srgbClr val="7B7B7B"/>
                </a:solidFill>
                <a:latin typeface="helvetica neue"/>
              </a:rPr>
              <a:t>مكونات البيئة </a:t>
            </a:r>
            <a:endParaRPr lang="en-US" sz="3200" b="1" dirty="0"/>
          </a:p>
        </p:txBody>
      </p:sp>
      <p:sp>
        <p:nvSpPr>
          <p:cNvPr id="3" name="Content Placeholder 2"/>
          <p:cNvSpPr>
            <a:spLocks noGrp="1"/>
          </p:cNvSpPr>
          <p:nvPr>
            <p:ph idx="1"/>
          </p:nvPr>
        </p:nvSpPr>
        <p:spPr>
          <a:xfrm>
            <a:off x="457201" y="1482571"/>
            <a:ext cx="7848600" cy="5299229"/>
          </a:xfrm>
        </p:spPr>
        <p:txBody>
          <a:bodyPr>
            <a:normAutofit fontScale="85000" lnSpcReduction="20000"/>
          </a:bodyPr>
          <a:lstStyle/>
          <a:p>
            <a:pPr marL="68580" indent="0" algn="r" rtl="1">
              <a:buNone/>
            </a:pPr>
            <a:r>
              <a:rPr lang="ar-EG" sz="2900" dirty="0">
                <a:solidFill>
                  <a:srgbClr val="7B7B7B"/>
                </a:solidFill>
                <a:latin typeface="helvetica neue"/>
              </a:rPr>
              <a:t>تتكون البيئة من بعض </a:t>
            </a:r>
            <a:r>
              <a:rPr lang="ar-EG" sz="2900" u="sng" dirty="0">
                <a:solidFill>
                  <a:srgbClr val="7B7B7B"/>
                </a:solidFill>
                <a:latin typeface="helvetica neue"/>
              </a:rPr>
              <a:t>العناصر الطبيعية</a:t>
            </a:r>
            <a:r>
              <a:rPr lang="ar-EG" sz="2900" dirty="0">
                <a:solidFill>
                  <a:srgbClr val="7B7B7B"/>
                </a:solidFill>
                <a:latin typeface="helvetica neue"/>
              </a:rPr>
              <a:t>، وأخرى </a:t>
            </a:r>
            <a:r>
              <a:rPr lang="ar-EG" sz="2900" u="sng" dirty="0">
                <a:solidFill>
                  <a:srgbClr val="7B7B7B"/>
                </a:solidFill>
                <a:latin typeface="helvetica neue"/>
              </a:rPr>
              <a:t>غير طبيعية </a:t>
            </a:r>
          </a:p>
          <a:p>
            <a:pPr algn="r" rtl="1"/>
            <a:endParaRPr lang="ar-EG" sz="2900" dirty="0">
              <a:solidFill>
                <a:srgbClr val="7B7B7B"/>
              </a:solidFill>
              <a:latin typeface="helvetica neue"/>
            </a:endParaRPr>
          </a:p>
          <a:p>
            <a:pPr marL="68580" indent="0" algn="r" rtl="1">
              <a:buNone/>
            </a:pPr>
            <a:r>
              <a:rPr lang="ar-EG" sz="2900" b="1" u="sng" dirty="0">
                <a:solidFill>
                  <a:srgbClr val="7B7B7B"/>
                </a:solidFill>
                <a:effectLst>
                  <a:outerShdw blurRad="38100" dist="38100" dir="2700000" algn="tl">
                    <a:srgbClr val="000000">
                      <a:alpha val="43137"/>
                    </a:srgbClr>
                  </a:outerShdw>
                </a:effectLst>
                <a:latin typeface="helvetica neue"/>
              </a:rPr>
              <a:t>1- العناصر الطبيعية :</a:t>
            </a:r>
          </a:p>
          <a:p>
            <a:pPr marL="365760" lvl="1" indent="0" algn="r" rtl="1">
              <a:buNone/>
            </a:pPr>
            <a:r>
              <a:rPr lang="ar-EG" sz="2600" dirty="0">
                <a:solidFill>
                  <a:srgbClr val="7B7B7B"/>
                </a:solidFill>
                <a:latin typeface="helvetica neue"/>
              </a:rPr>
              <a:t>وتتمثل العناصر الطبيعية للبيئة عدة أشياء مثل: الماء والهواء و النبات والإنسان والحيوان والنبات، وتعتبر كل هذه العناصر هامة وضرورية لإستمرار الكائن الحي في الحياة، وكذلك تعتبر هذه العناصر هامة لتطور الإنسان ونموه، وتقسم إلى :</a:t>
            </a:r>
          </a:p>
          <a:p>
            <a:pPr lvl="1" algn="r" rtl="1">
              <a:buFontTx/>
              <a:buChar char="-"/>
            </a:pPr>
            <a:r>
              <a:rPr lang="ar-EG" sz="2600" b="1" dirty="0">
                <a:solidFill>
                  <a:srgbClr val="7B7B7B"/>
                </a:solidFill>
                <a:latin typeface="helvetica neue"/>
              </a:rPr>
              <a:t>كائنات حية : </a:t>
            </a:r>
            <a:r>
              <a:rPr lang="ar-EG" sz="2600" dirty="0">
                <a:solidFill>
                  <a:srgbClr val="7B7B7B"/>
                </a:solidFill>
                <a:latin typeface="helvetica neue"/>
              </a:rPr>
              <a:t>وهي عبارة عن مجموعة كائنات لديها القدرة على النمو والتنفس والاخراج وتقسم إلى قسمين : </a:t>
            </a:r>
          </a:p>
          <a:p>
            <a:pPr lvl="1" algn="r" rtl="1">
              <a:buFontTx/>
              <a:buChar char="-"/>
            </a:pPr>
            <a:r>
              <a:rPr lang="ar-EG" sz="2600" b="1" dirty="0">
                <a:solidFill>
                  <a:srgbClr val="7B7B7B"/>
                </a:solidFill>
                <a:latin typeface="helvetica neue"/>
              </a:rPr>
              <a:t>كائنات غير حية : </a:t>
            </a:r>
            <a:r>
              <a:rPr lang="ar-EG" sz="2600" dirty="0">
                <a:solidFill>
                  <a:srgbClr val="7B7B7B"/>
                </a:solidFill>
                <a:latin typeface="helvetica neue"/>
              </a:rPr>
              <a:t>وهي عبارة عن مواد عضوية وغير عضوية توجد في البيئة.</a:t>
            </a:r>
            <a:endParaRPr lang="ar-SA" sz="2600" dirty="0">
              <a:solidFill>
                <a:srgbClr val="7B7B7B"/>
              </a:solidFill>
              <a:latin typeface="helvetica neue"/>
            </a:endParaRPr>
          </a:p>
          <a:p>
            <a:pPr lvl="1" algn="r" rtl="1">
              <a:buFontTx/>
              <a:buChar char="-"/>
            </a:pPr>
            <a:endParaRPr lang="ar-EG" sz="2600" dirty="0">
              <a:solidFill>
                <a:srgbClr val="7B7B7B"/>
              </a:solidFill>
              <a:latin typeface="helvetica neue"/>
            </a:endParaRPr>
          </a:p>
          <a:p>
            <a:pPr marL="68580" lvl="1" indent="0" algn="r" rtl="1">
              <a:buNone/>
            </a:pPr>
            <a:r>
              <a:rPr lang="ar-EG" sz="2900" b="1" u="sng" dirty="0">
                <a:solidFill>
                  <a:srgbClr val="7B7B7B"/>
                </a:solidFill>
                <a:effectLst>
                  <a:outerShdw blurRad="38100" dist="38100" dir="2700000" algn="tl">
                    <a:srgbClr val="000000">
                      <a:alpha val="43137"/>
                    </a:srgbClr>
                  </a:outerShdw>
                </a:effectLst>
                <a:latin typeface="helvetica neue"/>
              </a:rPr>
              <a:t>2- العناصر غير طبيعية : </a:t>
            </a:r>
          </a:p>
          <a:p>
            <a:pPr marL="365760" lvl="1" indent="0" algn="r" rtl="1">
              <a:buNone/>
            </a:pPr>
            <a:r>
              <a:rPr lang="ar-EG" sz="2400" dirty="0">
                <a:solidFill>
                  <a:srgbClr val="7B7B7B"/>
                </a:solidFill>
                <a:latin typeface="helvetica neue"/>
              </a:rPr>
              <a:t>وهي جميع العناصر التي تكون من صنع الإنسان في البيئة، وهي مثل الأبنية والمنشأت التي يشيدها الإنسان، وهي مثل المنازل والمصانه والطرق والمدارس والجامعات والمستشفيات وغيرها .</a:t>
            </a:r>
            <a:endParaRPr lang="en-US" sz="2600" dirty="0"/>
          </a:p>
        </p:txBody>
      </p:sp>
    </p:spTree>
    <p:extLst>
      <p:ext uri="{BB962C8B-B14F-4D97-AF65-F5344CB8AC3E}">
        <p14:creationId xmlns:p14="http://schemas.microsoft.com/office/powerpoint/2010/main" val="2952335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56" y="762000"/>
            <a:ext cx="7024744" cy="572536"/>
          </a:xfrm>
        </p:spPr>
        <p:txBody>
          <a:bodyPr>
            <a:noAutofit/>
          </a:bodyPr>
          <a:lstStyle/>
          <a:p>
            <a:pPr algn="r" rtl="1"/>
            <a:r>
              <a:rPr lang="ar-EG" sz="2800" b="1" dirty="0"/>
              <a:t>أنواع </a:t>
            </a:r>
            <a:r>
              <a:rPr lang="ar-SA" sz="2800" b="1" dirty="0"/>
              <a:t>الأنظمة( المحيطات) </a:t>
            </a:r>
            <a:r>
              <a:rPr lang="ar-EG" sz="2800" b="1" dirty="0" err="1"/>
              <a:t>البيئ</a:t>
            </a:r>
            <a:r>
              <a:rPr lang="ar-SA" sz="2800" b="1" dirty="0"/>
              <a:t>ي</a:t>
            </a:r>
            <a:r>
              <a:rPr lang="ar-EG" sz="2800" b="1" dirty="0"/>
              <a:t>ة:-</a:t>
            </a:r>
            <a:endParaRPr lang="en-US" sz="2800" b="1" dirty="0"/>
          </a:p>
        </p:txBody>
      </p:sp>
      <p:sp>
        <p:nvSpPr>
          <p:cNvPr id="3" name="Content Placeholder 2"/>
          <p:cNvSpPr>
            <a:spLocks noGrp="1"/>
          </p:cNvSpPr>
          <p:nvPr>
            <p:ph idx="1"/>
          </p:nvPr>
        </p:nvSpPr>
        <p:spPr>
          <a:xfrm>
            <a:off x="457201" y="1371600"/>
            <a:ext cx="8001000" cy="5181600"/>
          </a:xfrm>
        </p:spPr>
        <p:txBody>
          <a:bodyPr>
            <a:normAutofit fontScale="92500" lnSpcReduction="10000"/>
          </a:bodyPr>
          <a:lstStyle/>
          <a:p>
            <a:pPr algn="justLow" rtl="1"/>
            <a:r>
              <a:rPr lang="ar-SA" b="1" dirty="0">
                <a:solidFill>
                  <a:srgbClr val="7B7B7B"/>
                </a:solidFill>
                <a:highlight>
                  <a:srgbClr val="FFFF00"/>
                </a:highlight>
                <a:latin typeface="helvetica neue"/>
              </a:rPr>
              <a:t>المحيط الحيوي (</a:t>
            </a:r>
            <a:r>
              <a:rPr lang="ar-EG" b="1" dirty="0">
                <a:solidFill>
                  <a:srgbClr val="7B7B7B"/>
                </a:solidFill>
                <a:highlight>
                  <a:srgbClr val="FFFF00"/>
                </a:highlight>
                <a:latin typeface="helvetica neue"/>
              </a:rPr>
              <a:t>البيئة الطبيعية </a:t>
            </a:r>
            <a:r>
              <a:rPr lang="ar-SA" b="1" dirty="0">
                <a:solidFill>
                  <a:srgbClr val="7B7B7B"/>
                </a:solidFill>
                <a:highlight>
                  <a:srgbClr val="FFFF00"/>
                </a:highlight>
                <a:latin typeface="helvetica neue"/>
              </a:rPr>
              <a:t>)</a:t>
            </a:r>
            <a:r>
              <a:rPr lang="ar-EG" b="1" dirty="0">
                <a:solidFill>
                  <a:srgbClr val="7B7B7B"/>
                </a:solidFill>
                <a:highlight>
                  <a:srgbClr val="FFFF00"/>
                </a:highlight>
                <a:latin typeface="helvetica neue"/>
              </a:rPr>
              <a:t>: </a:t>
            </a:r>
            <a:r>
              <a:rPr lang="ar-EG" dirty="0">
                <a:solidFill>
                  <a:srgbClr val="7B7B7B"/>
                </a:solidFill>
                <a:latin typeface="helvetica neue"/>
              </a:rPr>
              <a:t>وهي تتمثل في المحيط الطبيعي للبيئة، مثل الهواء والماء والتربة، فإن وجدت هذه العناصر وجدت حياة ووجد الإنسان، كذلك تحتوي البيئة الطبيعية على الغلاف الجوي المحيط بالكرة الأرضية، وهناط أيضاً غلاف مائي يحيط الكرة الأرضية، وهوعبارة عن المسطحات المائية مثل المحيطات والانهار ، والبحار. كذلك هناك غلاف صخري يحيط الكرة الأرضية، وتشمل الصخور والجبال والهضاب والتربة ، وكل هذه المساحات يشغلها الأنسان وباقي الكائنات الحية . </a:t>
            </a:r>
          </a:p>
          <a:p>
            <a:pPr algn="justLow" rtl="1"/>
            <a:r>
              <a:rPr lang="ar-SA" b="1" dirty="0">
                <a:solidFill>
                  <a:srgbClr val="7B7B7B"/>
                </a:solidFill>
                <a:highlight>
                  <a:srgbClr val="FFFF00"/>
                </a:highlight>
                <a:latin typeface="helvetica neue"/>
              </a:rPr>
              <a:t>المحيط المصنوع (</a:t>
            </a:r>
            <a:r>
              <a:rPr lang="ar-EG" b="1" dirty="0">
                <a:solidFill>
                  <a:srgbClr val="7B7B7B"/>
                </a:solidFill>
                <a:highlight>
                  <a:srgbClr val="FFFF00"/>
                </a:highlight>
                <a:latin typeface="helvetica neue"/>
              </a:rPr>
              <a:t>البيئة </a:t>
            </a:r>
            <a:r>
              <a:rPr lang="ar-SA" b="1" dirty="0">
                <a:solidFill>
                  <a:srgbClr val="7B7B7B"/>
                </a:solidFill>
                <a:highlight>
                  <a:srgbClr val="FFFF00"/>
                </a:highlight>
                <a:latin typeface="helvetica neue"/>
              </a:rPr>
              <a:t>المشيدة)</a:t>
            </a:r>
            <a:r>
              <a:rPr lang="ar-EG" b="1" dirty="0">
                <a:solidFill>
                  <a:srgbClr val="7B7B7B"/>
                </a:solidFill>
                <a:highlight>
                  <a:srgbClr val="FFFF00"/>
                </a:highlight>
                <a:latin typeface="helvetica neue"/>
              </a:rPr>
              <a:t> : </a:t>
            </a:r>
            <a:r>
              <a:rPr lang="ar-EG" dirty="0">
                <a:solidFill>
                  <a:srgbClr val="7B7B7B"/>
                </a:solidFill>
                <a:latin typeface="helvetica neue"/>
              </a:rPr>
              <a:t>وهي تضم المنشآت وكافة المدن التي قام الإنسان ببنائها، كذلك تشمل المزارع والمصانع، وتعتبر هذه البيئة تحمل مجموعة من السلبيات التي تؤثر في البيئة بشكل عام وعلى الكائنات الحية بشكل خاص. </a:t>
            </a:r>
          </a:p>
          <a:p>
            <a:pPr algn="justLow" rtl="1"/>
            <a:r>
              <a:rPr lang="ar-SA" b="1" dirty="0">
                <a:solidFill>
                  <a:srgbClr val="7B7B7B"/>
                </a:solidFill>
                <a:highlight>
                  <a:srgbClr val="FFFF00"/>
                </a:highlight>
                <a:latin typeface="helvetica neue"/>
              </a:rPr>
              <a:t>المحيط الاجتماعي (</a:t>
            </a:r>
            <a:r>
              <a:rPr lang="ar-EG" b="1" dirty="0">
                <a:solidFill>
                  <a:srgbClr val="7B7B7B"/>
                </a:solidFill>
                <a:highlight>
                  <a:srgbClr val="FFFF00"/>
                </a:highlight>
                <a:latin typeface="helvetica neue"/>
              </a:rPr>
              <a:t>البيئة الاجتماعية</a:t>
            </a:r>
            <a:r>
              <a:rPr lang="ar-SA" b="1" dirty="0">
                <a:solidFill>
                  <a:srgbClr val="7B7B7B"/>
                </a:solidFill>
                <a:highlight>
                  <a:srgbClr val="FFFF00"/>
                </a:highlight>
                <a:latin typeface="helvetica neue"/>
              </a:rPr>
              <a:t>)</a:t>
            </a:r>
            <a:r>
              <a:rPr lang="ar-EG" b="1" dirty="0">
                <a:solidFill>
                  <a:srgbClr val="7B7B7B"/>
                </a:solidFill>
                <a:highlight>
                  <a:srgbClr val="FFFF00"/>
                </a:highlight>
                <a:latin typeface="helvetica neue"/>
              </a:rPr>
              <a:t> </a:t>
            </a:r>
            <a:r>
              <a:rPr lang="ar-EG" b="1" dirty="0">
                <a:solidFill>
                  <a:srgbClr val="7B7B7B"/>
                </a:solidFill>
                <a:latin typeface="helvetica neue"/>
              </a:rPr>
              <a:t>: </a:t>
            </a:r>
            <a:r>
              <a:rPr lang="ar-EG" dirty="0">
                <a:solidFill>
                  <a:srgbClr val="7B7B7B"/>
                </a:solidFill>
                <a:latin typeface="helvetica neue"/>
              </a:rPr>
              <a:t>وهذه البيئة عبارة عن كل القوانين والأنظمة الوضعية، والتي تنظم كافة العلاقات الخارجية، بين الأفراد والمؤسسات الموجودة داخل البيئة، وتوجد بهذه البيئة مجموعة من الإيجابيات ومجموعة من السلبيات.</a:t>
            </a:r>
            <a:endParaRPr lang="en-US" dirty="0"/>
          </a:p>
        </p:txBody>
      </p:sp>
    </p:spTree>
    <p:extLst>
      <p:ext uri="{BB962C8B-B14F-4D97-AF65-F5344CB8AC3E}">
        <p14:creationId xmlns:p14="http://schemas.microsoft.com/office/powerpoint/2010/main" val="3970313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12656" y="304800"/>
            <a:ext cx="8217242" cy="6172199"/>
          </a:xfrm>
          <a:prstGeom prst="rect">
            <a:avLst/>
          </a:prstGeom>
        </p:spPr>
      </p:pic>
    </p:spTree>
    <p:extLst>
      <p:ext uri="{BB962C8B-B14F-4D97-AF65-F5344CB8AC3E}">
        <p14:creationId xmlns:p14="http://schemas.microsoft.com/office/powerpoint/2010/main" val="3020432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85104"/>
          <a:stretch/>
        </p:blipFill>
        <p:spPr>
          <a:xfrm>
            <a:off x="514102" y="381001"/>
            <a:ext cx="8172698" cy="914400"/>
          </a:xfrm>
          <a:prstGeom prst="rect">
            <a:avLst/>
          </a:prstGeom>
        </p:spPr>
      </p:pic>
      <p:sp>
        <p:nvSpPr>
          <p:cNvPr id="6" name="Content Placeholder 5"/>
          <p:cNvSpPr>
            <a:spLocks noGrp="1"/>
          </p:cNvSpPr>
          <p:nvPr>
            <p:ph idx="1"/>
          </p:nvPr>
        </p:nvSpPr>
        <p:spPr>
          <a:xfrm>
            <a:off x="514102" y="1371600"/>
            <a:ext cx="8172698" cy="5244513"/>
          </a:xfrm>
          <a:prstGeom prst="rect">
            <a:avLst/>
          </a:prstGeom>
        </p:spPr>
        <p:txBody>
          <a:bodyPr wrap="square">
            <a:spAutoFit/>
          </a:bodyPr>
          <a:lstStyle/>
          <a:p>
            <a:pPr algn="justLow" rtl="1"/>
            <a:r>
              <a:rPr lang="ar-SA" sz="1800" b="1" dirty="0">
                <a:latin typeface="ArabicTransparent-Bold"/>
              </a:rPr>
              <a:t>البيئة الطبيعية: </a:t>
            </a:r>
            <a:r>
              <a:rPr lang="ar-SA" sz="1800" dirty="0">
                <a:latin typeface="ArabicTransparent"/>
              </a:rPr>
              <a:t>ويقصد بها "كل ما يحيط بالإنسان من عناصر أو معطيات حية</a:t>
            </a:r>
            <a:r>
              <a:rPr lang="en-US" sz="1800" dirty="0">
                <a:latin typeface="ArabicTransparent"/>
              </a:rPr>
              <a:t> </a:t>
            </a:r>
            <a:r>
              <a:rPr lang="ar-SA" sz="1800" dirty="0">
                <a:latin typeface="ArabicTransparent"/>
              </a:rPr>
              <a:t>أو غير حية وليس للإنسان أي دخل في وجودها مثل الصخور وموارد المياه وعناصر المناخ</a:t>
            </a:r>
            <a:r>
              <a:rPr lang="en-US" sz="1800" dirty="0">
                <a:latin typeface="ArabicTransparent"/>
              </a:rPr>
              <a:t> </a:t>
            </a:r>
            <a:r>
              <a:rPr lang="ar-SA" sz="1800" dirty="0">
                <a:latin typeface="ArabicTransparent"/>
              </a:rPr>
              <a:t>والتربة والنباتات والحيوانات وغيرها</a:t>
            </a:r>
          </a:p>
          <a:p>
            <a:pPr algn="justLow" rtl="1"/>
            <a:endParaRPr lang="en-US" sz="1800" dirty="0">
              <a:latin typeface="ArabicTransparent"/>
            </a:endParaRPr>
          </a:p>
          <a:p>
            <a:pPr algn="justLow" rtl="1"/>
            <a:r>
              <a:rPr lang="ar-SA" sz="1800" dirty="0">
                <a:latin typeface="ArabicTransparent"/>
              </a:rPr>
              <a:t>وهي عناصر أو معطيات وإن كانت تبدو في ظاهرها</a:t>
            </a:r>
            <a:r>
              <a:rPr lang="en-US" sz="1800" dirty="0">
                <a:latin typeface="ArabicTransparent"/>
              </a:rPr>
              <a:t> </a:t>
            </a:r>
            <a:r>
              <a:rPr lang="ar-SA" sz="1800" dirty="0">
                <a:latin typeface="ArabicTransparent"/>
              </a:rPr>
              <a:t>منفصلة عن بعضها البعض إلا أنها ليست كذلك في واقعها الوظيفي إذ تعمل عناصر البيئة</a:t>
            </a:r>
            <a:r>
              <a:rPr lang="en-US" sz="1800" dirty="0">
                <a:latin typeface="ArabicTransparent"/>
              </a:rPr>
              <a:t> </a:t>
            </a:r>
            <a:r>
              <a:rPr lang="ar-SA" sz="1800" dirty="0">
                <a:latin typeface="ArabicTransparent"/>
              </a:rPr>
              <a:t>الطبيعية وفق حركة ذاتية من ناحية، وحركة توافقية مع بعضها البعض من ناحية أخرى وفق</a:t>
            </a:r>
            <a:r>
              <a:rPr lang="en-US" sz="1800" dirty="0">
                <a:latin typeface="ArabicTransparent"/>
              </a:rPr>
              <a:t> </a:t>
            </a:r>
            <a:r>
              <a:rPr lang="ar-SA" sz="1800" dirty="0">
                <a:latin typeface="ArabicTransparent"/>
              </a:rPr>
              <a:t>نظام معين غاية في الدقة والإنسجام تحكمه النواميس الإلهية الكونية</a:t>
            </a:r>
            <a:endParaRPr lang="en-US" sz="1800" dirty="0">
              <a:latin typeface="ArabicTransparent"/>
            </a:endParaRPr>
          </a:p>
          <a:p>
            <a:pPr marL="68580" indent="0" algn="justLow" rtl="1">
              <a:buNone/>
            </a:pPr>
            <a:r>
              <a:rPr lang="en-US" sz="1800" dirty="0">
                <a:latin typeface="ArabicTransparent"/>
              </a:rPr>
              <a:t>		</a:t>
            </a:r>
            <a:r>
              <a:rPr lang="ar-SA" sz="1800" dirty="0">
                <a:latin typeface="ArabicTransparent"/>
              </a:rPr>
              <a:t> نطلق عليها </a:t>
            </a:r>
            <a:r>
              <a:rPr lang="en-US" sz="1800" dirty="0">
                <a:latin typeface="ArabicTransparent"/>
              </a:rPr>
              <a:t>)</a:t>
            </a:r>
            <a:r>
              <a:rPr lang="ar-SA" sz="1800" b="1" u="sng" dirty="0">
                <a:effectLst>
                  <a:outerShdw blurRad="38100" dist="38100" dir="2700000" algn="tl">
                    <a:srgbClr val="000000">
                      <a:alpha val="43137"/>
                    </a:srgbClr>
                  </a:outerShdw>
                </a:effectLst>
                <a:latin typeface="ArabicTransparent"/>
              </a:rPr>
              <a:t>النظام</a:t>
            </a:r>
            <a:r>
              <a:rPr lang="en-US" sz="1800" b="1" u="sng" dirty="0">
                <a:effectLst>
                  <a:outerShdw blurRad="38100" dist="38100" dir="2700000" algn="tl">
                    <a:srgbClr val="000000">
                      <a:alpha val="43137"/>
                    </a:srgbClr>
                  </a:outerShdw>
                </a:effectLst>
                <a:latin typeface="ArabicTransparent"/>
              </a:rPr>
              <a:t> </a:t>
            </a:r>
            <a:r>
              <a:rPr lang="ar-SA" sz="1800" b="1" u="sng" dirty="0">
                <a:effectLst>
                  <a:outerShdw blurRad="38100" dist="38100" dir="2700000" algn="tl">
                    <a:srgbClr val="000000">
                      <a:alpha val="43137"/>
                    </a:srgbClr>
                  </a:outerShdw>
                </a:effectLst>
                <a:latin typeface="ArabicTransparent"/>
              </a:rPr>
              <a:t>الإيكولوجي الطبيعي</a:t>
            </a:r>
            <a:r>
              <a:rPr lang="en-US" sz="1800" b="1" u="sng" dirty="0">
                <a:effectLst>
                  <a:outerShdw blurRad="38100" dist="38100" dir="2700000" algn="tl">
                    <a:srgbClr val="000000">
                      <a:alpha val="43137"/>
                    </a:srgbClr>
                  </a:outerShdw>
                </a:effectLst>
                <a:latin typeface="ArabicTransparent"/>
              </a:rPr>
              <a:t>(</a:t>
            </a:r>
          </a:p>
          <a:p>
            <a:pPr marL="68580" indent="0" algn="justLow" rtl="1">
              <a:buNone/>
            </a:pPr>
            <a:endParaRPr lang="ar-SA" sz="1800" b="1" u="sng" dirty="0">
              <a:effectLst>
                <a:outerShdw blurRad="38100" dist="38100" dir="2700000" algn="tl">
                  <a:srgbClr val="000000">
                    <a:alpha val="43137"/>
                  </a:srgbClr>
                </a:outerShdw>
              </a:effectLst>
              <a:latin typeface="ArabicTransparent"/>
            </a:endParaRPr>
          </a:p>
          <a:p>
            <a:pPr algn="justLow" rtl="1"/>
            <a:r>
              <a:rPr lang="ar-SA" sz="1800" dirty="0">
                <a:latin typeface="ArabicTransparent"/>
              </a:rPr>
              <a:t>تختلف البيئة الطبيعية من حيث سماتها وخصائصها على المستوى العالمي</a:t>
            </a:r>
            <a:r>
              <a:rPr lang="en-US" sz="1800" dirty="0">
                <a:latin typeface="ArabicTransparent"/>
              </a:rPr>
              <a:t> </a:t>
            </a:r>
            <a:r>
              <a:rPr lang="ar-SA" sz="1800" dirty="0">
                <a:latin typeface="ArabicTransparent"/>
              </a:rPr>
              <a:t>من منطقة لأخرى تبعا لإختلاف خصائص عناصرها.</a:t>
            </a:r>
          </a:p>
          <a:p>
            <a:pPr algn="justLow" rtl="1"/>
            <a:r>
              <a:rPr lang="ar-SA" sz="1800" dirty="0">
                <a:latin typeface="ArabicTransparent"/>
              </a:rPr>
              <a:t>التضاريس كمعيار للتصنيف البيئي نستطيع أن نميز بين البيئات المرتفعة(الجبال والهضاب) والبيئات السهلية المنخفضة(السهول والوديان والأحواض)</a:t>
            </a:r>
          </a:p>
          <a:p>
            <a:pPr algn="justLow" rtl="1"/>
            <a:endParaRPr lang="ar-SA" sz="1800" dirty="0">
              <a:latin typeface="ArabicTransparent"/>
            </a:endParaRPr>
          </a:p>
          <a:p>
            <a:pPr algn="justLow" rtl="1"/>
            <a:r>
              <a:rPr lang="ar-SA" sz="1800" dirty="0">
                <a:latin typeface="ArabicTransparent"/>
              </a:rPr>
              <a:t>البيئة الطبيعية هي ميراث الأجيال اللاحقة وصيانتها والمحافظة على مواردها يعتبر أمرا ضروريا حتى تواصل دورها.</a:t>
            </a:r>
            <a:endParaRPr lang="en-US" sz="1800" dirty="0"/>
          </a:p>
        </p:txBody>
      </p:sp>
    </p:spTree>
    <p:extLst>
      <p:ext uri="{BB962C8B-B14F-4D97-AF65-F5344CB8AC3E}">
        <p14:creationId xmlns:p14="http://schemas.microsoft.com/office/powerpoint/2010/main" val="39409542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2265</TotalTime>
  <Words>798</Words>
  <Application>Microsoft Office PowerPoint</Application>
  <PresentationFormat>عرض على الشاشة (4:3)</PresentationFormat>
  <Paragraphs>46</Paragraphs>
  <Slides>15</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15</vt:i4>
      </vt:variant>
    </vt:vector>
  </HeadingPairs>
  <TitlesOfParts>
    <vt:vector size="22" baseType="lpstr">
      <vt:lpstr>ArabicTransparent</vt:lpstr>
      <vt:lpstr>ArabicTransparent-Bold</vt:lpstr>
      <vt:lpstr>Calibri</vt:lpstr>
      <vt:lpstr>Century Gothic</vt:lpstr>
      <vt:lpstr>helvetica neue</vt:lpstr>
      <vt:lpstr>Wingdings 2</vt:lpstr>
      <vt:lpstr>Austin</vt:lpstr>
      <vt:lpstr>البيئة وأنواعها</vt:lpstr>
      <vt:lpstr>عرض تقديمي في PowerPoint</vt:lpstr>
      <vt:lpstr>البيئة ومفهومها وعلاقتها بالإنسان</vt:lpstr>
      <vt:lpstr>البيئة ومفهومها وعلاقتها بالإنسان</vt:lpstr>
      <vt:lpstr>عرض تقديمي في PowerPoint</vt:lpstr>
      <vt:lpstr>مكونات البيئة </vt:lpstr>
      <vt:lpstr>أنواع الأنظمة( المحيطات) البيئية:-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المطلوب: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البيئة وأنواعها</dc:title>
  <dc:creator>hii</dc:creator>
  <cp:lastModifiedBy>ahmedelsaadany@bhit.bu.edu.eg</cp:lastModifiedBy>
  <cp:revision>47</cp:revision>
  <dcterms:created xsi:type="dcterms:W3CDTF">2006-08-16T00:00:00Z</dcterms:created>
  <dcterms:modified xsi:type="dcterms:W3CDTF">2022-10-18T13:04:50Z</dcterms:modified>
</cp:coreProperties>
</file>